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3" r:id="rId5"/>
    <p:sldId id="270" r:id="rId6"/>
    <p:sldId id="259" r:id="rId7"/>
    <p:sldId id="258" r:id="rId8"/>
    <p:sldId id="263" r:id="rId9"/>
    <p:sldId id="260" r:id="rId10"/>
    <p:sldId id="274" r:id="rId11"/>
    <p:sldId id="261" r:id="rId12"/>
    <p:sldId id="264" r:id="rId13"/>
    <p:sldId id="269" r:id="rId14"/>
    <p:sldId id="265" r:id="rId15"/>
    <p:sldId id="266" r:id="rId16"/>
    <p:sldId id="267" r:id="rId17"/>
    <p:sldId id="26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374-769A-434E-821B-EE0A10DC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E37C-C757-43AD-AE5B-B84AFEAE2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CC6C-4190-4C7A-A3DA-FCB5E4E9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84D7-F4AC-4B62-84FD-684627AD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70D7-2621-4AC7-BE59-8FF92849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8810-A81D-40A6-9DEC-16BC7D5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D0E0-38A2-4044-8632-0E18F7F75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6AA8-1BA8-4D60-81AA-D7EE3A00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96C2-88C5-40F9-AEF1-B90A4AFE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BE160-1F6B-4B72-95F4-4ABD8236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3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5B0D-0D32-4001-BE45-E253F650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CB5EC-CC83-4BD6-8C02-8E2D216F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D1F2-FF79-4579-8E84-FCC6D93E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6D4F-BF1A-4C96-9C5C-D663F22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ED38-A8FC-4938-9051-C3BD1BF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4E3-AB40-4BC6-A2C7-711C88D0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834E-D6A5-4653-B8FC-4ECFEE12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994B-AAD6-4ACE-9D2C-B6ECB641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1B61-B4C9-41E6-B7C1-D1C96ECE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32E0-29E9-4E2F-A01D-2E3A38E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853-05DE-48A5-A5EA-52984D6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66701-D3FA-4700-BA95-0335257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46D4-2402-4084-B6D8-4098927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0F4E-96B2-4B08-A8A5-157AE04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0221-FE9C-4641-BA43-BEC1F581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BD8F-1B36-49CA-B4CB-ED501936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9BDE-FEC8-4E99-B899-155D396E3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D79-EEA7-4EAC-9DF3-0B7374196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86CE-C5D9-4444-885B-E4E6AB6A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6D39-7455-4514-B018-26E22810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995E5-7F11-4039-9D0F-AA11BDF3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4B28-2CF0-47D6-B515-A4195B2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AE98-FE49-4D9B-B2BB-70C71C5F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538AE-6914-41B3-B3FA-6533AC4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C8896-19DE-4141-87AA-0E2CD00D4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68B4-88C0-47DD-B4C3-9295EE00A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3A37-1EB8-4A68-B9BC-37DA3AA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1B345-B569-4253-84E9-C8C86BDE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BA2AF-FA85-4E27-9717-7F8595F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7211-75F3-45E1-BA4F-7557C18F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EC74-9DCF-4890-8BBA-41502678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0D58-D200-4AA6-9A39-33117C77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DA97-092E-40CE-BFEB-06D9EFC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66FC6-7C2C-4927-B32F-17F4755B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8AD85-9550-40D4-AE7E-0B020EA7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B5B0-C682-4536-A214-1D871B9E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84F2-C8FC-4098-AA84-165959CE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ABE1-9001-42E6-B696-7BA14BF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A486-C9CD-4979-8FC3-A80F2719D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B776-D826-4F6B-9DA4-F7C06353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66A88-E155-4D6F-A1C8-29220B24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6C5EF-255D-4A30-ACD0-C790A614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57FB-DD8E-4889-9533-AA751C3F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1295A-53F8-46CE-9FB2-0B4D2479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AF684-25A3-4E99-9415-5E59F421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5093-C31A-4940-8B11-33826DAE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D97-8E28-479C-9F0C-A6F035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2A40-CC3D-4405-B77E-3757BE5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1E49C-B6A0-4BDC-AA7F-B10CB000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C995-916B-4403-BB41-0427775D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AF6C-126E-4CF1-9413-9BD4D26F1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673A-0DB7-465D-A770-32439342C7E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86F9-42C3-4290-9340-8EE83EE1D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2217-1D91-4C5C-A3A8-50C5DBF50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hole_filling.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extract_connected_components.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boundary_extraction.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Digital Image Processing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AA6E2F-9FF5-4BF4-8959-8BA7E7FDBB36}"/>
              </a:ext>
            </a:extLst>
          </p:cNvPr>
          <p:cNvSpPr txBox="1">
            <a:spLocks/>
          </p:cNvSpPr>
          <p:nvPr/>
        </p:nvSpPr>
        <p:spPr>
          <a:xfrm>
            <a:off x="1629508" y="5257800"/>
            <a:ext cx="914400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Allann Jones de Oliveira Silva</a:t>
            </a:r>
            <a:endParaRPr lang="en-US" sz="1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E08B02B-2369-4008-9043-8E5AA1F74F49}"/>
              </a:ext>
            </a:extLst>
          </p:cNvPr>
          <p:cNvSpPr txBox="1">
            <a:spLocks/>
          </p:cNvSpPr>
          <p:nvPr/>
        </p:nvSpPr>
        <p:spPr>
          <a:xfrm>
            <a:off x="1629508" y="885032"/>
            <a:ext cx="914400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Universidade Federal do Amazonas</a:t>
            </a:r>
            <a:endParaRPr lang="en-US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E0BA5A5-BB45-4812-B3EB-720A03DF7AAA}"/>
              </a:ext>
            </a:extLst>
          </p:cNvPr>
          <p:cNvSpPr txBox="1">
            <a:spLocks/>
          </p:cNvSpPr>
          <p:nvPr/>
        </p:nvSpPr>
        <p:spPr>
          <a:xfrm>
            <a:off x="1629508" y="3955257"/>
            <a:ext cx="9144000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/>
              <a:t>Profª Marly Guimarães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6462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https://github.com/allanjos/image_processing/blob/master/master_degree/morphology/morphology_hole_filling.m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Extraction of Connected Components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2608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Extract connected components (foreground pixels) from a binary image.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75024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endParaRPr lang="en-US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1A77103E-0738-4F56-B894-1DAAFF85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5" y="1825625"/>
            <a:ext cx="3258690" cy="4351338"/>
          </a:xfrm>
        </p:spPr>
      </p:pic>
    </p:spTree>
    <p:extLst>
      <p:ext uri="{BB962C8B-B14F-4D97-AF65-F5344CB8AC3E}">
        <p14:creationId xmlns:p14="http://schemas.microsoft.com/office/powerpoint/2010/main" val="8634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E01B8A7-33DB-4714-93C3-87F4CCB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77" y="1825625"/>
            <a:ext cx="5084646" cy="4351338"/>
          </a:xfrm>
        </p:spPr>
      </p:pic>
    </p:spTree>
    <p:extLst>
      <p:ext uri="{BB962C8B-B14F-4D97-AF65-F5344CB8AC3E}">
        <p14:creationId xmlns:p14="http://schemas.microsoft.com/office/powerpoint/2010/main" val="321198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BF2B-0565-4151-9FBA-B1A6D43B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683FE-49F1-4C9E-BAB5-5FDD1767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6" y="0"/>
            <a:ext cx="10603354" cy="6858000"/>
          </a:xfrm>
        </p:spPr>
      </p:pic>
    </p:spTree>
    <p:extLst>
      <p:ext uri="{BB962C8B-B14F-4D97-AF65-F5344CB8AC3E}">
        <p14:creationId xmlns:p14="http://schemas.microsoft.com/office/powerpoint/2010/main" val="84325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https://github.com/allanjos/image_processing/blob/master/master_degree/morphology/morphology_extract_connected_components.m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Convex Hull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7343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 convex set S of points in the Euclidean plane.</a:t>
            </a:r>
          </a:p>
          <a:p>
            <a:r>
              <a:rPr lang="pt-BR" dirty="0"/>
              <a:t>Convex Hull (H) is the smallest convex set containing S.</a:t>
            </a:r>
          </a:p>
          <a:p>
            <a:r>
              <a:rPr lang="pt-BR" dirty="0"/>
              <a:t>Convex deficiency = H – S</a:t>
            </a:r>
          </a:p>
          <a:p>
            <a:r>
              <a:rPr lang="pt-BR" dirty="0"/>
              <a:t>Digital plane with discrete coordinates.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30000" dirty="0"/>
              <a:t>i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  <a:r>
              <a:rPr lang="pt-BR" dirty="0"/>
              <a:t> </a:t>
            </a:r>
            <a:r>
              <a:rPr lang="pt-BR" b="1" dirty="0">
                <a:solidFill>
                  <a:schemeClr val="accent1"/>
                </a:solidFill>
              </a:rPr>
              <a:t>*</a:t>
            </a:r>
            <a:r>
              <a:rPr lang="pt-BR" dirty="0"/>
              <a:t> B</a:t>
            </a:r>
            <a:r>
              <a:rPr lang="pt-BR" baseline="30000" dirty="0"/>
              <a:t>i</a:t>
            </a:r>
            <a:r>
              <a:rPr lang="pt-BR" dirty="0"/>
              <a:t>) </a:t>
            </a:r>
            <a:r>
              <a:rPr lang="hy-AM" dirty="0"/>
              <a:t>Ս</a:t>
            </a:r>
            <a:r>
              <a:rPr lang="pt-BR" dirty="0"/>
              <a:t> 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  <a:r>
              <a:rPr lang="pt-BR" dirty="0"/>
              <a:t>         i = 1, 2, 3, 4        and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30000" dirty="0"/>
              <a:t>i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30000" dirty="0"/>
              <a:t>i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98774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C7B94DB-5D23-43C7-91F0-08D97CBB0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68" y="1835150"/>
            <a:ext cx="3286364" cy="4351338"/>
          </a:xfrm>
        </p:spPr>
      </p:pic>
      <p:pic>
        <p:nvPicPr>
          <p:cNvPr id="8" name="Picture 7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DEC8CB4A-64C9-435B-861F-60517C61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368060"/>
            <a:ext cx="4819699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Boundary Extraction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B8E-4321-428E-AF45-7529EDD6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Boundary of a set A of foreground pixels:</a:t>
            </a:r>
          </a:p>
          <a:p>
            <a:pPr lvl="1"/>
            <a:r>
              <a:rPr lang="el-GR" dirty="0"/>
              <a:t>β</a:t>
            </a:r>
            <a:r>
              <a:rPr lang="pt-BR" dirty="0"/>
              <a:t>(A) = A – (A Ɵ B)</a:t>
            </a:r>
          </a:p>
          <a:p>
            <a:pPr lvl="1"/>
            <a:r>
              <a:rPr lang="pt-BR" dirty="0"/>
              <a:t>Where</a:t>
            </a:r>
          </a:p>
          <a:p>
            <a:pPr lvl="2"/>
            <a:r>
              <a:rPr lang="pt-BR" dirty="0"/>
              <a:t>A = Original image.</a:t>
            </a:r>
          </a:p>
          <a:p>
            <a:pPr lvl="2"/>
            <a:r>
              <a:rPr lang="el-GR" dirty="0"/>
              <a:t>β</a:t>
            </a:r>
            <a:r>
              <a:rPr lang="pt-BR" dirty="0"/>
              <a:t>(A) = A’s border.</a:t>
            </a:r>
          </a:p>
          <a:p>
            <a:pPr lvl="2"/>
            <a:r>
              <a:rPr lang="pt-BR" dirty="0"/>
              <a:t>Ɵ = Erosion operator.</a:t>
            </a:r>
          </a:p>
          <a:p>
            <a:pPr lvl="2"/>
            <a:r>
              <a:rPr lang="pt-BR" dirty="0"/>
              <a:t>B = Structuring element.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en-US" dirty="0"/>
          </a:p>
          <a:p>
            <a:endParaRPr lang="pt-BR" dirty="0"/>
          </a:p>
        </p:txBody>
      </p:sp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16" y="3147525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69EBA7A7-09D0-4FD0-B916-F20CBC83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44" y="2428874"/>
            <a:ext cx="5512750" cy="3890963"/>
          </a:xfrm>
        </p:spPr>
      </p:pic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91" y="2709375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1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https://github.com/allanjos/image_processing/blob/master/master_degree/morphology/morphology_boundary_extraction.m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Hole Filling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</a:t>
            </a:r>
            <a:r>
              <a:rPr lang="pt-BR" baseline="30000" dirty="0"/>
              <a:t>c</a:t>
            </a:r>
            <a:r>
              <a:rPr lang="pt-BR" dirty="0"/>
              <a:t>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</a:t>
            </a:r>
            <a:r>
              <a:rPr lang="pt-BR" baseline="30000" dirty="0"/>
              <a:t>c</a:t>
            </a:r>
            <a:r>
              <a:rPr lang="pt-BR" dirty="0"/>
              <a:t> is the complement of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3317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2717-B430-4D46-A7A7-C99630FA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897233-9CC3-4423-B5FD-4060D1F4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66" y="1825625"/>
            <a:ext cx="3129668" cy="4351338"/>
          </a:xfrm>
        </p:spPr>
      </p:pic>
    </p:spTree>
    <p:extLst>
      <p:ext uri="{BB962C8B-B14F-4D97-AF65-F5344CB8AC3E}">
        <p14:creationId xmlns:p14="http://schemas.microsoft.com/office/powerpoint/2010/main" val="7673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9A36-27FE-45D9-B5A6-2F2D5904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01BA97AF-4D51-41B1-AD1C-7E58F5727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2903"/>
            <a:ext cx="12192000" cy="6735097"/>
          </a:xfrm>
        </p:spPr>
      </p:pic>
    </p:spTree>
    <p:extLst>
      <p:ext uri="{BB962C8B-B14F-4D97-AF65-F5344CB8AC3E}">
        <p14:creationId xmlns:p14="http://schemas.microsoft.com/office/powerpoint/2010/main" val="138825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475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Morphology</vt:lpstr>
      <vt:lpstr>Boundary Extraction</vt:lpstr>
      <vt:lpstr>Boundary Extraction Definition</vt:lpstr>
      <vt:lpstr>Boundary Extraction Implementation</vt:lpstr>
      <vt:lpstr>Boundary Extraction Implementation</vt:lpstr>
      <vt:lpstr>Hole Filling</vt:lpstr>
      <vt:lpstr>Holly Filling Definition</vt:lpstr>
      <vt:lpstr>Holly Filling Implementation</vt:lpstr>
      <vt:lpstr>PowerPoint Presentation</vt:lpstr>
      <vt:lpstr>Holly Filling Implementation</vt:lpstr>
      <vt:lpstr>Extraction of Connected Components</vt:lpstr>
      <vt:lpstr>Extraction of Connected Components Definition</vt:lpstr>
      <vt:lpstr>Extraction of Connected Components Application</vt:lpstr>
      <vt:lpstr>Extraction of Connected Components Implementation</vt:lpstr>
      <vt:lpstr>PowerPoint Presentation</vt:lpstr>
      <vt:lpstr>Extraction of Connected Components Implementation</vt:lpstr>
      <vt:lpstr>Convex Hull</vt:lpstr>
      <vt:lpstr>Convex Hull Definition</vt:lpstr>
      <vt:lpstr>Convex Hull 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 Extraction</dc:title>
  <dc:creator>Allann Jones</dc:creator>
  <cp:lastModifiedBy>Allann Jones</cp:lastModifiedBy>
  <cp:revision>21</cp:revision>
  <dcterms:created xsi:type="dcterms:W3CDTF">2019-05-09T04:36:25Z</dcterms:created>
  <dcterms:modified xsi:type="dcterms:W3CDTF">2019-05-09T12:41:54Z</dcterms:modified>
</cp:coreProperties>
</file>